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Calibri" panose="020F0502020204030204" pitchFamily="34" charset="0"/>
      <p:regular r:id="rId11"/>
      <p:bold r:id="rId12"/>
      <p:italic r:id="rId13"/>
      <p:boldItalic r:id="rId14"/>
    </p:embeddedFont>
    <p:embeddedFont>
      <p:font typeface="Montserrat Bold" panose="020B0604020202020204" charset="0"/>
      <p:regular r:id="rId15"/>
    </p:embeddedFont>
    <p:embeddedFont>
      <p:font typeface="Montserrat Semi-Bold Bold"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6" d="100"/>
          <a:sy n="46" d="100"/>
        </p:scale>
        <p:origin x="756"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2.gif>
</file>

<file path=ppt/media/image3.pn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2/16/2023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EFEFE"/>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8013" r="24630"/>
          <a:stretch>
            <a:fillRect/>
          </a:stretch>
        </p:blipFill>
        <p:spPr>
          <a:xfrm>
            <a:off x="11628166" y="40371"/>
            <a:ext cx="6659834" cy="10287000"/>
          </a:xfrm>
          <a:prstGeom prst="rect">
            <a:avLst/>
          </a:prstGeom>
        </p:spPr>
      </p:pic>
      <p:sp>
        <p:nvSpPr>
          <p:cNvPr id="3" name="TextBox 3"/>
          <p:cNvSpPr txBox="1"/>
          <p:nvPr/>
        </p:nvSpPr>
        <p:spPr>
          <a:xfrm>
            <a:off x="1028700" y="3854926"/>
            <a:ext cx="8610301" cy="2438400"/>
          </a:xfrm>
          <a:prstGeom prst="rect">
            <a:avLst/>
          </a:prstGeom>
        </p:spPr>
        <p:txBody>
          <a:bodyPr lIns="0" tIns="0" rIns="0" bIns="0" rtlCol="0" anchor="t">
            <a:spAutoFit/>
          </a:bodyPr>
          <a:lstStyle/>
          <a:p>
            <a:pPr>
              <a:lnSpc>
                <a:spcPts val="9600"/>
              </a:lnSpc>
            </a:pPr>
            <a:r>
              <a:rPr lang="en-US" sz="8000">
                <a:solidFill>
                  <a:srgbClr val="000000"/>
                </a:solidFill>
                <a:latin typeface="Montserrat Semi-Bold Bold"/>
              </a:rPr>
              <a:t>Les outils OCR Microsoft Azure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EFEFE"/>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8451453" y="2384553"/>
            <a:ext cx="8807847" cy="4976433"/>
          </a:xfrm>
          <a:prstGeom prst="rect">
            <a:avLst/>
          </a:prstGeom>
        </p:spPr>
      </p:pic>
      <p:sp>
        <p:nvSpPr>
          <p:cNvPr id="3" name="TextBox 3"/>
          <p:cNvSpPr txBox="1"/>
          <p:nvPr/>
        </p:nvSpPr>
        <p:spPr>
          <a:xfrm>
            <a:off x="1028700" y="3901219"/>
            <a:ext cx="6215033" cy="1943100"/>
          </a:xfrm>
          <a:prstGeom prst="rect">
            <a:avLst/>
          </a:prstGeom>
        </p:spPr>
        <p:txBody>
          <a:bodyPr lIns="0" tIns="0" rIns="0" bIns="0" rtlCol="0" anchor="t">
            <a:spAutoFit/>
          </a:bodyPr>
          <a:lstStyle/>
          <a:p>
            <a:pPr>
              <a:lnSpc>
                <a:spcPts val="7680"/>
              </a:lnSpc>
            </a:pPr>
            <a:r>
              <a:rPr lang="en-US" sz="6400">
                <a:solidFill>
                  <a:srgbClr val="000000"/>
                </a:solidFill>
                <a:latin typeface="Montserrat Semi-Bold Bold"/>
              </a:rPr>
              <a:t>Introduction Générale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EFEFE"/>
        </a:solidFill>
        <a:effectLst/>
      </p:bgPr>
    </p:bg>
    <p:spTree>
      <p:nvGrpSpPr>
        <p:cNvPr id="1" name=""/>
        <p:cNvGrpSpPr/>
        <p:nvPr/>
      </p:nvGrpSpPr>
      <p:grpSpPr>
        <a:xfrm>
          <a:off x="0" y="0"/>
          <a:ext cx="0" cy="0"/>
          <a:chOff x="0" y="0"/>
          <a:chExt cx="0" cy="0"/>
        </a:xfrm>
      </p:grpSpPr>
      <p:sp>
        <p:nvSpPr>
          <p:cNvPr id="2" name="TextBox 2"/>
          <p:cNvSpPr txBox="1"/>
          <p:nvPr/>
        </p:nvSpPr>
        <p:spPr>
          <a:xfrm>
            <a:off x="683415" y="1106691"/>
            <a:ext cx="16921169" cy="7978367"/>
          </a:xfrm>
          <a:prstGeom prst="rect">
            <a:avLst/>
          </a:prstGeom>
        </p:spPr>
        <p:txBody>
          <a:bodyPr lIns="0" tIns="0" rIns="0" bIns="0" rtlCol="0" anchor="t">
            <a:spAutoFit/>
          </a:bodyPr>
          <a:lstStyle/>
          <a:p>
            <a:pPr algn="just">
              <a:lnSpc>
                <a:spcPts val="4521"/>
              </a:lnSpc>
            </a:pPr>
            <a:r>
              <a:rPr lang="en-US" sz="2994">
                <a:solidFill>
                  <a:srgbClr val="000000"/>
                </a:solidFill>
                <a:latin typeface="Montserrat Bold"/>
              </a:rPr>
              <a:t>L'OCR (Optical Character Recognition ou reconnaissance optique de caractères) est une technologie de traitement de l'image qui permet de convertir des images ou des documents scannés en un texte modifiable et interrogeable. Cela signifie que vous pouvez prendre un document papier ou une image et en faire une version numérique que vous pouvez utiliser dans votre ordinateur.</a:t>
            </a:r>
          </a:p>
          <a:p>
            <a:pPr algn="just">
              <a:lnSpc>
                <a:spcPts val="4521"/>
              </a:lnSpc>
            </a:pPr>
            <a:endParaRPr lang="en-US" sz="2994">
              <a:solidFill>
                <a:srgbClr val="000000"/>
              </a:solidFill>
              <a:latin typeface="Montserrat Bold"/>
            </a:endParaRPr>
          </a:p>
          <a:p>
            <a:pPr algn="just">
              <a:lnSpc>
                <a:spcPts val="4521"/>
              </a:lnSpc>
            </a:pPr>
            <a:r>
              <a:rPr lang="en-US" sz="2994">
                <a:solidFill>
                  <a:srgbClr val="000000"/>
                </a:solidFill>
                <a:latin typeface="Montserrat Bold"/>
              </a:rPr>
              <a:t>L'importance des outils OCR est grande pour la reconnaissance automatique de caractères, car ils permettent de traiter de vastes quantités de données de manière efficace et fiable. Les outils OCR peuvent traiter des images numériques et des documents scannés pour extraire du texte, des chiffres, des signatures, des adresses et bien plus encore. Ils sont souvent utilisés pour la numérisation de documents, la saisie de données, la gestion de documents et la reconnaissance de caractères dans de nombreux secteurs, tels que la finance, les soins de santé, les services publics et les entreprises.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1267119" y="2671344"/>
            <a:ext cx="6425097" cy="4944313"/>
          </a:xfrm>
          <a:prstGeom prst="rect">
            <a:avLst/>
          </a:prstGeom>
        </p:spPr>
      </p:pic>
      <p:sp>
        <p:nvSpPr>
          <p:cNvPr id="3" name="TextBox 3"/>
          <p:cNvSpPr txBox="1"/>
          <p:nvPr/>
        </p:nvSpPr>
        <p:spPr>
          <a:xfrm>
            <a:off x="1028700" y="4171950"/>
            <a:ext cx="9088705" cy="1943100"/>
          </a:xfrm>
          <a:prstGeom prst="rect">
            <a:avLst/>
          </a:prstGeom>
        </p:spPr>
        <p:txBody>
          <a:bodyPr lIns="0" tIns="0" rIns="0" bIns="0" rtlCol="0" anchor="t">
            <a:spAutoFit/>
          </a:bodyPr>
          <a:lstStyle/>
          <a:p>
            <a:pPr>
              <a:lnSpc>
                <a:spcPts val="7680"/>
              </a:lnSpc>
            </a:pPr>
            <a:r>
              <a:rPr lang="en-US" sz="6400">
                <a:solidFill>
                  <a:srgbClr val="000000"/>
                </a:solidFill>
                <a:latin typeface="Montserrat Semi-Bold Bold"/>
              </a:rPr>
              <a:t>Les différents outils OCR Microsoft Azure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EFEFE"/>
        </a:solidFill>
        <a:effectLst/>
      </p:bgPr>
    </p:bg>
    <p:spTree>
      <p:nvGrpSpPr>
        <p:cNvPr id="1" name=""/>
        <p:cNvGrpSpPr/>
        <p:nvPr/>
      </p:nvGrpSpPr>
      <p:grpSpPr>
        <a:xfrm>
          <a:off x="0" y="0"/>
          <a:ext cx="0" cy="0"/>
          <a:chOff x="0" y="0"/>
          <a:chExt cx="0" cy="0"/>
        </a:xfrm>
      </p:grpSpPr>
      <p:sp>
        <p:nvSpPr>
          <p:cNvPr id="2" name="TextBox 2"/>
          <p:cNvSpPr txBox="1"/>
          <p:nvPr/>
        </p:nvSpPr>
        <p:spPr>
          <a:xfrm>
            <a:off x="683415" y="249441"/>
            <a:ext cx="16921169" cy="9692867"/>
          </a:xfrm>
          <a:prstGeom prst="rect">
            <a:avLst/>
          </a:prstGeom>
        </p:spPr>
        <p:txBody>
          <a:bodyPr lIns="0" tIns="0" rIns="0" bIns="0" rtlCol="0" anchor="t">
            <a:spAutoFit/>
          </a:bodyPr>
          <a:lstStyle/>
          <a:p>
            <a:pPr algn="just">
              <a:lnSpc>
                <a:spcPts val="4521"/>
              </a:lnSpc>
            </a:pPr>
            <a:r>
              <a:rPr lang="en-US" sz="2994" dirty="0">
                <a:solidFill>
                  <a:srgbClr val="000000"/>
                </a:solidFill>
                <a:latin typeface="Montserrat Bold"/>
              </a:rPr>
              <a:t>Microsoft Azure </a:t>
            </a:r>
            <a:r>
              <a:rPr lang="en-US" sz="2994" dirty="0" err="1">
                <a:solidFill>
                  <a:srgbClr val="000000"/>
                </a:solidFill>
                <a:latin typeface="Montserrat Bold"/>
              </a:rPr>
              <a:t>offre</a:t>
            </a:r>
            <a:r>
              <a:rPr lang="en-US" sz="2994" dirty="0">
                <a:solidFill>
                  <a:srgbClr val="000000"/>
                </a:solidFill>
                <a:latin typeface="Montserrat Bold"/>
              </a:rPr>
              <a:t> </a:t>
            </a:r>
            <a:r>
              <a:rPr lang="en-US" sz="2994" dirty="0" err="1">
                <a:solidFill>
                  <a:srgbClr val="000000"/>
                </a:solidFill>
                <a:latin typeface="Montserrat Bold"/>
              </a:rPr>
              <a:t>plusieurs</a:t>
            </a:r>
            <a:r>
              <a:rPr lang="en-US" sz="2994" dirty="0">
                <a:solidFill>
                  <a:srgbClr val="000000"/>
                </a:solidFill>
                <a:latin typeface="Montserrat Bold"/>
              </a:rPr>
              <a:t> </a:t>
            </a:r>
            <a:r>
              <a:rPr lang="en-US" sz="2994" dirty="0" err="1">
                <a:solidFill>
                  <a:srgbClr val="000000"/>
                </a:solidFill>
                <a:latin typeface="Montserrat Bold"/>
              </a:rPr>
              <a:t>outils</a:t>
            </a:r>
            <a:r>
              <a:rPr lang="en-US" sz="2994" dirty="0">
                <a:solidFill>
                  <a:srgbClr val="000000"/>
                </a:solidFill>
                <a:latin typeface="Montserrat Bold"/>
              </a:rPr>
              <a:t> OCR pour la reconnaissance </a:t>
            </a:r>
            <a:r>
              <a:rPr lang="en-US" sz="2994" dirty="0" err="1">
                <a:solidFill>
                  <a:srgbClr val="000000"/>
                </a:solidFill>
                <a:latin typeface="Montserrat Bold"/>
              </a:rPr>
              <a:t>automatique</a:t>
            </a:r>
            <a:r>
              <a:rPr lang="en-US" sz="2994" dirty="0">
                <a:solidFill>
                  <a:srgbClr val="000000"/>
                </a:solidFill>
                <a:latin typeface="Montserrat Bold"/>
              </a:rPr>
              <a:t> de </a:t>
            </a:r>
            <a:r>
              <a:rPr lang="en-US" sz="2994" dirty="0" err="1">
                <a:solidFill>
                  <a:srgbClr val="000000"/>
                </a:solidFill>
                <a:latin typeface="Montserrat Bold"/>
              </a:rPr>
              <a:t>caractères</a:t>
            </a:r>
            <a:r>
              <a:rPr lang="en-US" sz="2994" dirty="0">
                <a:solidFill>
                  <a:srgbClr val="000000"/>
                </a:solidFill>
                <a:latin typeface="Montserrat Bold"/>
              </a:rPr>
              <a:t>, </a:t>
            </a:r>
            <a:r>
              <a:rPr lang="en-US" sz="2994" dirty="0" err="1">
                <a:solidFill>
                  <a:srgbClr val="000000"/>
                </a:solidFill>
                <a:latin typeface="Montserrat Bold"/>
              </a:rPr>
              <a:t>tels</a:t>
            </a:r>
            <a:r>
              <a:rPr lang="en-US" sz="2994" dirty="0">
                <a:solidFill>
                  <a:srgbClr val="000000"/>
                </a:solidFill>
                <a:latin typeface="Montserrat Bold"/>
              </a:rPr>
              <a:t> que :</a:t>
            </a:r>
          </a:p>
          <a:p>
            <a:pPr algn="just">
              <a:lnSpc>
                <a:spcPts val="4521"/>
              </a:lnSpc>
            </a:pPr>
            <a:endParaRPr lang="en-US" sz="2994" dirty="0">
              <a:solidFill>
                <a:srgbClr val="000000"/>
              </a:solidFill>
              <a:latin typeface="Montserrat Bold"/>
            </a:endParaRPr>
          </a:p>
          <a:p>
            <a:pPr marL="646453" lvl="1" indent="-323227" algn="just">
              <a:lnSpc>
                <a:spcPts val="4521"/>
              </a:lnSpc>
              <a:buFont typeface="Arial"/>
              <a:buChar char="•"/>
            </a:pPr>
            <a:r>
              <a:rPr lang="en-US" sz="2994" dirty="0">
                <a:solidFill>
                  <a:srgbClr val="000000"/>
                </a:solidFill>
                <a:latin typeface="Montserrat Bold"/>
              </a:rPr>
              <a:t>Azure Computer Vision : </a:t>
            </a:r>
          </a:p>
          <a:p>
            <a:pPr algn="just">
              <a:lnSpc>
                <a:spcPts val="4521"/>
              </a:lnSpc>
            </a:pPr>
            <a:r>
              <a:rPr lang="en-US" sz="2994" dirty="0" err="1">
                <a:solidFill>
                  <a:srgbClr val="000000"/>
                </a:solidFill>
                <a:latin typeface="Montserrat Bold"/>
              </a:rPr>
              <a:t>C'est</a:t>
            </a:r>
            <a:r>
              <a:rPr lang="en-US" sz="2994" dirty="0">
                <a:solidFill>
                  <a:srgbClr val="000000"/>
                </a:solidFill>
                <a:latin typeface="Montserrat Bold"/>
              </a:rPr>
              <a:t> </a:t>
            </a:r>
            <a:r>
              <a:rPr lang="en-US" sz="2994" dirty="0" err="1">
                <a:solidFill>
                  <a:srgbClr val="000000"/>
                </a:solidFill>
                <a:latin typeface="Montserrat Bold"/>
              </a:rPr>
              <a:t>une</a:t>
            </a:r>
            <a:r>
              <a:rPr lang="en-US" sz="2994" dirty="0">
                <a:solidFill>
                  <a:srgbClr val="000000"/>
                </a:solidFill>
                <a:latin typeface="Montserrat Bold"/>
              </a:rPr>
              <a:t> API cloud </a:t>
            </a:r>
            <a:r>
              <a:rPr lang="en-US" sz="2994" dirty="0" err="1">
                <a:solidFill>
                  <a:srgbClr val="000000"/>
                </a:solidFill>
                <a:latin typeface="Montserrat Bold"/>
              </a:rPr>
              <a:t>basée</a:t>
            </a:r>
            <a:r>
              <a:rPr lang="en-US" sz="2994" dirty="0">
                <a:solidFill>
                  <a:srgbClr val="000000"/>
                </a:solidFill>
                <a:latin typeface="Montserrat Bold"/>
              </a:rPr>
              <a:t> sur le machine learning qui </a:t>
            </a:r>
            <a:r>
              <a:rPr lang="en-US" sz="2994" dirty="0" err="1">
                <a:solidFill>
                  <a:srgbClr val="000000"/>
                </a:solidFill>
                <a:latin typeface="Montserrat Bold"/>
              </a:rPr>
              <a:t>permet</a:t>
            </a:r>
            <a:r>
              <a:rPr lang="en-US" sz="2994" dirty="0">
                <a:solidFill>
                  <a:srgbClr val="000000"/>
                </a:solidFill>
                <a:latin typeface="Montserrat Bold"/>
              </a:rPr>
              <a:t> de </a:t>
            </a:r>
            <a:r>
              <a:rPr lang="en-US" sz="2994" dirty="0" err="1">
                <a:solidFill>
                  <a:srgbClr val="000000"/>
                </a:solidFill>
                <a:latin typeface="Montserrat Bold"/>
              </a:rPr>
              <a:t>convertir</a:t>
            </a:r>
            <a:r>
              <a:rPr lang="en-US" sz="2994" dirty="0">
                <a:solidFill>
                  <a:srgbClr val="000000"/>
                </a:solidFill>
                <a:latin typeface="Montserrat Bold"/>
              </a:rPr>
              <a:t> des images et des documents </a:t>
            </a:r>
            <a:r>
              <a:rPr lang="en-US" sz="2994" dirty="0" err="1">
                <a:solidFill>
                  <a:srgbClr val="000000"/>
                </a:solidFill>
                <a:latin typeface="Montserrat Bold"/>
              </a:rPr>
              <a:t>scannés</a:t>
            </a:r>
            <a:r>
              <a:rPr lang="en-US" sz="2994" dirty="0">
                <a:solidFill>
                  <a:srgbClr val="000000"/>
                </a:solidFill>
                <a:latin typeface="Montserrat Bold"/>
              </a:rPr>
              <a:t> </a:t>
            </a:r>
            <a:r>
              <a:rPr lang="en-US" sz="2994" dirty="0" err="1">
                <a:solidFill>
                  <a:srgbClr val="000000"/>
                </a:solidFill>
                <a:latin typeface="Montserrat Bold"/>
              </a:rPr>
              <a:t>en</a:t>
            </a:r>
            <a:r>
              <a:rPr lang="en-US" sz="2994" dirty="0">
                <a:solidFill>
                  <a:srgbClr val="000000"/>
                </a:solidFill>
                <a:latin typeface="Montserrat Bold"/>
              </a:rPr>
              <a:t> </a:t>
            </a:r>
            <a:r>
              <a:rPr lang="en-US" sz="2994" dirty="0" err="1">
                <a:solidFill>
                  <a:srgbClr val="000000"/>
                </a:solidFill>
                <a:latin typeface="Montserrat Bold"/>
              </a:rPr>
              <a:t>texte</a:t>
            </a:r>
            <a:r>
              <a:rPr lang="en-US" sz="2994" dirty="0">
                <a:solidFill>
                  <a:srgbClr val="000000"/>
                </a:solidFill>
                <a:latin typeface="Montserrat Bold"/>
              </a:rPr>
              <a:t> modifiable. Elle </a:t>
            </a:r>
            <a:r>
              <a:rPr lang="en-US" sz="2994" dirty="0" err="1">
                <a:solidFill>
                  <a:srgbClr val="000000"/>
                </a:solidFill>
                <a:latin typeface="Montserrat Bold"/>
              </a:rPr>
              <a:t>offre</a:t>
            </a:r>
            <a:r>
              <a:rPr lang="en-US" sz="2994" dirty="0">
                <a:solidFill>
                  <a:srgbClr val="000000"/>
                </a:solidFill>
                <a:latin typeface="Montserrat Bold"/>
              </a:rPr>
              <a:t> </a:t>
            </a:r>
            <a:r>
              <a:rPr lang="en-US" sz="2994" dirty="0" err="1">
                <a:solidFill>
                  <a:srgbClr val="000000"/>
                </a:solidFill>
                <a:latin typeface="Montserrat Bold"/>
              </a:rPr>
              <a:t>une</a:t>
            </a:r>
            <a:r>
              <a:rPr lang="en-US" sz="2994" dirty="0">
                <a:solidFill>
                  <a:srgbClr val="000000"/>
                </a:solidFill>
                <a:latin typeface="Montserrat Bold"/>
              </a:rPr>
              <a:t> reconnaissance de </a:t>
            </a:r>
            <a:r>
              <a:rPr lang="en-US" sz="2994" dirty="0" err="1">
                <a:solidFill>
                  <a:srgbClr val="000000"/>
                </a:solidFill>
                <a:latin typeface="Montserrat Bold"/>
              </a:rPr>
              <a:t>caractères</a:t>
            </a:r>
            <a:r>
              <a:rPr lang="en-US" sz="2994" dirty="0">
                <a:solidFill>
                  <a:srgbClr val="000000"/>
                </a:solidFill>
                <a:latin typeface="Montserrat Bold"/>
              </a:rPr>
              <a:t> </a:t>
            </a:r>
            <a:r>
              <a:rPr lang="en-US" sz="2994" dirty="0" err="1">
                <a:solidFill>
                  <a:srgbClr val="000000"/>
                </a:solidFill>
                <a:latin typeface="Montserrat Bold"/>
              </a:rPr>
              <a:t>précise</a:t>
            </a:r>
            <a:r>
              <a:rPr lang="en-US" sz="2994" dirty="0">
                <a:solidFill>
                  <a:srgbClr val="000000"/>
                </a:solidFill>
                <a:latin typeface="Montserrat Bold"/>
              </a:rPr>
              <a:t> et </a:t>
            </a:r>
            <a:r>
              <a:rPr lang="en-US" sz="2994" dirty="0" err="1">
                <a:solidFill>
                  <a:srgbClr val="000000"/>
                </a:solidFill>
                <a:latin typeface="Montserrat Bold"/>
              </a:rPr>
              <a:t>rapide</a:t>
            </a:r>
            <a:r>
              <a:rPr lang="en-US" sz="2994" dirty="0">
                <a:solidFill>
                  <a:srgbClr val="000000"/>
                </a:solidFill>
                <a:latin typeface="Montserrat Bold"/>
              </a:rPr>
              <a:t>, </a:t>
            </a:r>
            <a:r>
              <a:rPr lang="en-US" sz="2994" dirty="0" err="1">
                <a:solidFill>
                  <a:srgbClr val="000000"/>
                </a:solidFill>
                <a:latin typeface="Montserrat Bold"/>
              </a:rPr>
              <a:t>ainsi</a:t>
            </a:r>
            <a:r>
              <a:rPr lang="en-US" sz="2994" dirty="0">
                <a:solidFill>
                  <a:srgbClr val="000000"/>
                </a:solidFill>
                <a:latin typeface="Montserrat Bold"/>
              </a:rPr>
              <a:t> </a:t>
            </a:r>
            <a:r>
              <a:rPr lang="en-US" sz="2994" dirty="0" err="1">
                <a:solidFill>
                  <a:srgbClr val="000000"/>
                </a:solidFill>
                <a:latin typeface="Montserrat Bold"/>
              </a:rPr>
              <a:t>qu'une</a:t>
            </a:r>
            <a:r>
              <a:rPr lang="en-US" sz="2994" dirty="0">
                <a:solidFill>
                  <a:srgbClr val="000000"/>
                </a:solidFill>
                <a:latin typeface="Montserrat Bold"/>
              </a:rPr>
              <a:t> </a:t>
            </a:r>
            <a:r>
              <a:rPr lang="en-US" sz="2994" dirty="0" err="1">
                <a:solidFill>
                  <a:srgbClr val="000000"/>
                </a:solidFill>
                <a:latin typeface="Montserrat Bold"/>
              </a:rPr>
              <a:t>capacité</a:t>
            </a:r>
            <a:r>
              <a:rPr lang="en-US" sz="2994" dirty="0">
                <a:solidFill>
                  <a:srgbClr val="000000"/>
                </a:solidFill>
                <a:latin typeface="Montserrat Bold"/>
              </a:rPr>
              <a:t> de reconnaissance de </a:t>
            </a:r>
            <a:r>
              <a:rPr lang="en-US" sz="2994" dirty="0" err="1">
                <a:solidFill>
                  <a:srgbClr val="000000"/>
                </a:solidFill>
                <a:latin typeface="Montserrat Bold"/>
              </a:rPr>
              <a:t>plusieurs</a:t>
            </a:r>
            <a:r>
              <a:rPr lang="en-US" sz="2994" dirty="0">
                <a:solidFill>
                  <a:srgbClr val="000000"/>
                </a:solidFill>
                <a:latin typeface="Montserrat Bold"/>
              </a:rPr>
              <a:t> </a:t>
            </a:r>
            <a:r>
              <a:rPr lang="en-US" sz="2994" dirty="0" err="1">
                <a:solidFill>
                  <a:srgbClr val="000000"/>
                </a:solidFill>
                <a:latin typeface="Montserrat Bold"/>
              </a:rPr>
              <a:t>langues</a:t>
            </a:r>
            <a:r>
              <a:rPr lang="en-US" sz="2994" dirty="0">
                <a:solidFill>
                  <a:srgbClr val="000000"/>
                </a:solidFill>
                <a:latin typeface="Montserrat Bold"/>
              </a:rPr>
              <a:t>.</a:t>
            </a:r>
          </a:p>
          <a:p>
            <a:pPr algn="just">
              <a:lnSpc>
                <a:spcPts val="4521"/>
              </a:lnSpc>
            </a:pPr>
            <a:endParaRPr lang="en-US" sz="2994" dirty="0">
              <a:solidFill>
                <a:srgbClr val="000000"/>
              </a:solidFill>
              <a:latin typeface="Montserrat Bold"/>
            </a:endParaRPr>
          </a:p>
          <a:p>
            <a:pPr marL="646453" lvl="1" indent="-323227" algn="just">
              <a:lnSpc>
                <a:spcPts val="4521"/>
              </a:lnSpc>
              <a:buFont typeface="Arial"/>
              <a:buChar char="•"/>
            </a:pPr>
            <a:r>
              <a:rPr lang="en-US" sz="2994" dirty="0">
                <a:solidFill>
                  <a:srgbClr val="000000"/>
                </a:solidFill>
                <a:latin typeface="Montserrat Bold"/>
              </a:rPr>
              <a:t>Azure Form Recognizer : </a:t>
            </a:r>
          </a:p>
          <a:p>
            <a:pPr algn="just">
              <a:lnSpc>
                <a:spcPts val="4521"/>
              </a:lnSpc>
            </a:pPr>
            <a:r>
              <a:rPr lang="en-US" sz="2994" dirty="0" err="1">
                <a:solidFill>
                  <a:srgbClr val="000000"/>
                </a:solidFill>
                <a:latin typeface="Montserrat Bold"/>
              </a:rPr>
              <a:t>C'est</a:t>
            </a:r>
            <a:r>
              <a:rPr lang="en-US" sz="2994" dirty="0">
                <a:solidFill>
                  <a:srgbClr val="000000"/>
                </a:solidFill>
                <a:latin typeface="Montserrat Bold"/>
              </a:rPr>
              <a:t> </a:t>
            </a:r>
            <a:r>
              <a:rPr lang="en-US" sz="2994" dirty="0" err="1">
                <a:solidFill>
                  <a:srgbClr val="000000"/>
                </a:solidFill>
                <a:latin typeface="Montserrat Bold"/>
              </a:rPr>
              <a:t>une</a:t>
            </a:r>
            <a:r>
              <a:rPr lang="en-US" sz="2994" dirty="0">
                <a:solidFill>
                  <a:srgbClr val="000000"/>
                </a:solidFill>
                <a:latin typeface="Montserrat Bold"/>
              </a:rPr>
              <a:t> solution </a:t>
            </a:r>
            <a:r>
              <a:rPr lang="en-US" sz="2994" dirty="0" err="1">
                <a:solidFill>
                  <a:srgbClr val="000000"/>
                </a:solidFill>
                <a:latin typeface="Montserrat Bold"/>
              </a:rPr>
              <a:t>dédiée</a:t>
            </a:r>
            <a:r>
              <a:rPr lang="en-US" sz="2994" dirty="0">
                <a:solidFill>
                  <a:srgbClr val="000000"/>
                </a:solidFill>
                <a:latin typeface="Montserrat Bold"/>
              </a:rPr>
              <a:t> pour la reconnaissance de </a:t>
            </a:r>
            <a:r>
              <a:rPr lang="en-US" sz="2994" dirty="0" err="1">
                <a:solidFill>
                  <a:srgbClr val="000000"/>
                </a:solidFill>
                <a:latin typeface="Montserrat Bold"/>
              </a:rPr>
              <a:t>formulaires</a:t>
            </a:r>
            <a:r>
              <a:rPr lang="en-US" sz="2994" dirty="0">
                <a:solidFill>
                  <a:srgbClr val="000000"/>
                </a:solidFill>
                <a:latin typeface="Montserrat Bold"/>
              </a:rPr>
              <a:t> qui </a:t>
            </a:r>
            <a:r>
              <a:rPr lang="en-US" sz="2994" dirty="0" err="1">
                <a:solidFill>
                  <a:srgbClr val="000000"/>
                </a:solidFill>
                <a:latin typeface="Montserrat Bold"/>
              </a:rPr>
              <a:t>peut</a:t>
            </a:r>
            <a:r>
              <a:rPr lang="en-US" sz="2994" dirty="0">
                <a:solidFill>
                  <a:srgbClr val="000000"/>
                </a:solidFill>
                <a:latin typeface="Montserrat Bold"/>
              </a:rPr>
              <a:t> </a:t>
            </a:r>
            <a:r>
              <a:rPr lang="en-US" sz="2994" dirty="0" err="1">
                <a:solidFill>
                  <a:srgbClr val="000000"/>
                </a:solidFill>
                <a:latin typeface="Montserrat Bold"/>
              </a:rPr>
              <a:t>extraire</a:t>
            </a:r>
            <a:r>
              <a:rPr lang="en-US" sz="2994" dirty="0">
                <a:solidFill>
                  <a:srgbClr val="000000"/>
                </a:solidFill>
                <a:latin typeface="Montserrat Bold"/>
              </a:rPr>
              <a:t> </a:t>
            </a:r>
            <a:r>
              <a:rPr lang="en-US" sz="2994" dirty="0" err="1">
                <a:solidFill>
                  <a:srgbClr val="000000"/>
                </a:solidFill>
                <a:latin typeface="Montserrat Bold"/>
              </a:rPr>
              <a:t>automatiquement</a:t>
            </a:r>
            <a:r>
              <a:rPr lang="en-US" sz="2994" dirty="0">
                <a:solidFill>
                  <a:srgbClr val="000000"/>
                </a:solidFill>
                <a:latin typeface="Montserrat Bold"/>
              </a:rPr>
              <a:t> les </a:t>
            </a:r>
            <a:r>
              <a:rPr lang="en-US" sz="2994" dirty="0" err="1">
                <a:solidFill>
                  <a:srgbClr val="000000"/>
                </a:solidFill>
                <a:latin typeface="Montserrat Bold"/>
              </a:rPr>
              <a:t>données</a:t>
            </a:r>
            <a:r>
              <a:rPr lang="en-US" sz="2994" dirty="0">
                <a:solidFill>
                  <a:srgbClr val="000000"/>
                </a:solidFill>
                <a:latin typeface="Montserrat Bold"/>
              </a:rPr>
              <a:t> des </a:t>
            </a:r>
            <a:r>
              <a:rPr lang="en-US" sz="2994" dirty="0" err="1">
                <a:solidFill>
                  <a:srgbClr val="000000"/>
                </a:solidFill>
                <a:latin typeface="Montserrat Bold"/>
              </a:rPr>
              <a:t>formulaires</a:t>
            </a:r>
            <a:r>
              <a:rPr lang="en-US" sz="2994" dirty="0">
                <a:solidFill>
                  <a:srgbClr val="000000"/>
                </a:solidFill>
                <a:latin typeface="Montserrat Bold"/>
              </a:rPr>
              <a:t> </a:t>
            </a:r>
            <a:r>
              <a:rPr lang="en-US" sz="2994" dirty="0" err="1">
                <a:solidFill>
                  <a:srgbClr val="000000"/>
                </a:solidFill>
                <a:latin typeface="Montserrat Bold"/>
              </a:rPr>
              <a:t>scannés</a:t>
            </a:r>
            <a:r>
              <a:rPr lang="en-US" sz="2994" dirty="0">
                <a:solidFill>
                  <a:srgbClr val="000000"/>
                </a:solidFill>
                <a:latin typeface="Montserrat Bold"/>
              </a:rPr>
              <a:t> et les </a:t>
            </a:r>
            <a:r>
              <a:rPr lang="en-US" sz="2994" dirty="0" err="1">
                <a:solidFill>
                  <a:srgbClr val="000000"/>
                </a:solidFill>
                <a:latin typeface="Montserrat Bold"/>
              </a:rPr>
              <a:t>convertir</a:t>
            </a:r>
            <a:r>
              <a:rPr lang="en-US" sz="2994" dirty="0">
                <a:solidFill>
                  <a:srgbClr val="000000"/>
                </a:solidFill>
                <a:latin typeface="Montserrat Bold"/>
              </a:rPr>
              <a:t> </a:t>
            </a:r>
            <a:r>
              <a:rPr lang="en-US" sz="2994" dirty="0" err="1">
                <a:solidFill>
                  <a:srgbClr val="000000"/>
                </a:solidFill>
                <a:latin typeface="Montserrat Bold"/>
              </a:rPr>
              <a:t>en</a:t>
            </a:r>
            <a:r>
              <a:rPr lang="en-US" sz="2994" dirty="0">
                <a:solidFill>
                  <a:srgbClr val="000000"/>
                </a:solidFill>
                <a:latin typeface="Montserrat Bold"/>
              </a:rPr>
              <a:t> </a:t>
            </a:r>
            <a:r>
              <a:rPr lang="en-US" sz="2994" dirty="0" err="1">
                <a:solidFill>
                  <a:srgbClr val="000000"/>
                </a:solidFill>
                <a:latin typeface="Montserrat Bold"/>
              </a:rPr>
              <a:t>données</a:t>
            </a:r>
            <a:r>
              <a:rPr lang="en-US" sz="2994" dirty="0">
                <a:solidFill>
                  <a:srgbClr val="000000"/>
                </a:solidFill>
                <a:latin typeface="Montserrat Bold"/>
              </a:rPr>
              <a:t> </a:t>
            </a:r>
            <a:r>
              <a:rPr lang="en-US" sz="2994" dirty="0" err="1">
                <a:solidFill>
                  <a:srgbClr val="000000"/>
                </a:solidFill>
                <a:latin typeface="Montserrat Bold"/>
              </a:rPr>
              <a:t>structurées</a:t>
            </a:r>
            <a:r>
              <a:rPr lang="en-US" sz="2994" dirty="0">
                <a:solidFill>
                  <a:srgbClr val="000000"/>
                </a:solidFill>
                <a:latin typeface="Montserrat Bold"/>
              </a:rPr>
              <a:t>.</a:t>
            </a:r>
          </a:p>
          <a:p>
            <a:pPr algn="just">
              <a:lnSpc>
                <a:spcPts val="4521"/>
              </a:lnSpc>
            </a:pPr>
            <a:endParaRPr lang="en-US" sz="2994" dirty="0">
              <a:solidFill>
                <a:srgbClr val="000000"/>
              </a:solidFill>
              <a:latin typeface="Montserrat Bold"/>
            </a:endParaRPr>
          </a:p>
          <a:p>
            <a:pPr marL="646453" lvl="1" indent="-323227" algn="just">
              <a:lnSpc>
                <a:spcPts val="4521"/>
              </a:lnSpc>
              <a:buFont typeface="Arial"/>
              <a:buChar char="•"/>
            </a:pPr>
            <a:r>
              <a:rPr lang="en-US" sz="2994" dirty="0">
                <a:solidFill>
                  <a:srgbClr val="000000"/>
                </a:solidFill>
                <a:latin typeface="Montserrat Bold"/>
              </a:rPr>
              <a:t>Azure Read API : </a:t>
            </a:r>
          </a:p>
          <a:p>
            <a:pPr algn="just">
              <a:lnSpc>
                <a:spcPts val="4521"/>
              </a:lnSpc>
            </a:pPr>
            <a:r>
              <a:rPr lang="en-US" sz="2994" dirty="0" err="1">
                <a:solidFill>
                  <a:srgbClr val="000000"/>
                </a:solidFill>
                <a:latin typeface="Montserrat Bold"/>
              </a:rPr>
              <a:t>une</a:t>
            </a:r>
            <a:r>
              <a:rPr lang="en-US" sz="2994" dirty="0">
                <a:solidFill>
                  <a:srgbClr val="000000"/>
                </a:solidFill>
                <a:latin typeface="Montserrat Bold"/>
              </a:rPr>
              <a:t> API de reconnaissance de </a:t>
            </a:r>
            <a:r>
              <a:rPr lang="en-US" sz="2994" dirty="0" err="1">
                <a:solidFill>
                  <a:srgbClr val="000000"/>
                </a:solidFill>
                <a:latin typeface="Montserrat Bold"/>
              </a:rPr>
              <a:t>caractères</a:t>
            </a:r>
            <a:r>
              <a:rPr lang="en-US" sz="2994" dirty="0">
                <a:solidFill>
                  <a:srgbClr val="000000"/>
                </a:solidFill>
                <a:latin typeface="Montserrat Bold"/>
              </a:rPr>
              <a:t> qui </a:t>
            </a:r>
            <a:r>
              <a:rPr lang="en-US" sz="2994" dirty="0" err="1">
                <a:solidFill>
                  <a:srgbClr val="000000"/>
                </a:solidFill>
                <a:latin typeface="Montserrat Bold"/>
              </a:rPr>
              <a:t>permet</a:t>
            </a:r>
            <a:r>
              <a:rPr lang="en-US" sz="2994" dirty="0">
                <a:solidFill>
                  <a:srgbClr val="000000"/>
                </a:solidFill>
                <a:latin typeface="Montserrat Bold"/>
              </a:rPr>
              <a:t> aux </a:t>
            </a:r>
            <a:r>
              <a:rPr lang="en-US" sz="2994" dirty="0" err="1">
                <a:solidFill>
                  <a:srgbClr val="000000"/>
                </a:solidFill>
                <a:latin typeface="Montserrat Bold"/>
              </a:rPr>
              <a:t>développeurs</a:t>
            </a:r>
            <a:r>
              <a:rPr lang="en-US" sz="2994" dirty="0">
                <a:solidFill>
                  <a:srgbClr val="000000"/>
                </a:solidFill>
                <a:latin typeface="Montserrat Bold"/>
              </a:rPr>
              <a:t> </a:t>
            </a:r>
            <a:r>
              <a:rPr lang="en-US" sz="2994" dirty="0" err="1">
                <a:solidFill>
                  <a:srgbClr val="000000"/>
                </a:solidFill>
                <a:latin typeface="Montserrat Bold"/>
              </a:rPr>
              <a:t>d'intégrer</a:t>
            </a:r>
            <a:r>
              <a:rPr lang="en-US" sz="2994" dirty="0">
                <a:solidFill>
                  <a:srgbClr val="000000"/>
                </a:solidFill>
                <a:latin typeface="Montserrat Bold"/>
              </a:rPr>
              <a:t> la reconnaissance OCR à </a:t>
            </a:r>
            <a:r>
              <a:rPr lang="en-US" sz="2994" dirty="0" err="1">
                <a:solidFill>
                  <a:srgbClr val="000000"/>
                </a:solidFill>
                <a:latin typeface="Montserrat Bold"/>
              </a:rPr>
              <a:t>leurs</a:t>
            </a:r>
            <a:r>
              <a:rPr lang="en-US" sz="2994" dirty="0">
                <a:solidFill>
                  <a:srgbClr val="000000"/>
                </a:solidFill>
                <a:latin typeface="Montserrat Bold"/>
              </a:rPr>
              <a:t> applications et </a:t>
            </a:r>
            <a:r>
              <a:rPr lang="en-US" sz="2994" dirty="0" err="1">
                <a:solidFill>
                  <a:srgbClr val="000000"/>
                </a:solidFill>
                <a:latin typeface="Montserrat Bold"/>
              </a:rPr>
              <a:t>systèmes</a:t>
            </a:r>
            <a:r>
              <a:rPr lang="en-US" sz="2994" dirty="0">
                <a:solidFill>
                  <a:srgbClr val="000000"/>
                </a:solidFill>
                <a:latin typeface="Montserrat Bold"/>
              </a:rPr>
              <a: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EFEFE"/>
        </a:solidFill>
        <a:effectLst/>
      </p:bgPr>
    </p:bg>
    <p:spTree>
      <p:nvGrpSpPr>
        <p:cNvPr id="1" name=""/>
        <p:cNvGrpSpPr/>
        <p:nvPr/>
      </p:nvGrpSpPr>
      <p:grpSpPr>
        <a:xfrm>
          <a:off x="0" y="0"/>
          <a:ext cx="0" cy="0"/>
          <a:chOff x="0" y="0"/>
          <a:chExt cx="0" cy="0"/>
        </a:xfrm>
      </p:grpSpPr>
      <p:sp>
        <p:nvSpPr>
          <p:cNvPr id="2" name="TextBox 2"/>
          <p:cNvSpPr txBox="1"/>
          <p:nvPr/>
        </p:nvSpPr>
        <p:spPr>
          <a:xfrm>
            <a:off x="683415" y="548239"/>
            <a:ext cx="16921169" cy="2263367"/>
          </a:xfrm>
          <a:prstGeom prst="rect">
            <a:avLst/>
          </a:prstGeom>
        </p:spPr>
        <p:txBody>
          <a:bodyPr lIns="0" tIns="0" rIns="0" bIns="0" rtlCol="0" anchor="t">
            <a:spAutoFit/>
          </a:bodyPr>
          <a:lstStyle/>
          <a:p>
            <a:pPr marL="1103653" lvl="2" indent="-323227" algn="just">
              <a:lnSpc>
                <a:spcPts val="4521"/>
              </a:lnSpc>
              <a:buFont typeface="Arial"/>
              <a:buChar char="•"/>
            </a:pPr>
            <a:r>
              <a:rPr lang="en-US" sz="2994" dirty="0">
                <a:solidFill>
                  <a:srgbClr val="000000"/>
                </a:solidFill>
                <a:latin typeface="Montserrat Bold"/>
              </a:rPr>
              <a:t>Azure Search : </a:t>
            </a:r>
          </a:p>
          <a:p>
            <a:pPr algn="just">
              <a:lnSpc>
                <a:spcPts val="4521"/>
              </a:lnSpc>
            </a:pPr>
            <a:r>
              <a:rPr lang="en-US" sz="2994" dirty="0">
                <a:solidFill>
                  <a:srgbClr val="000000"/>
                </a:solidFill>
                <a:latin typeface="Montserrat Bold"/>
              </a:rPr>
              <a:t>un service de recherche </a:t>
            </a:r>
            <a:r>
              <a:rPr lang="en-US" sz="2994" dirty="0" err="1">
                <a:solidFill>
                  <a:srgbClr val="000000"/>
                </a:solidFill>
                <a:latin typeface="Montserrat Bold"/>
              </a:rPr>
              <a:t>en</a:t>
            </a:r>
            <a:r>
              <a:rPr lang="en-US" sz="2994" dirty="0">
                <a:solidFill>
                  <a:srgbClr val="000000"/>
                </a:solidFill>
                <a:latin typeface="Montserrat Bold"/>
              </a:rPr>
              <a:t> </a:t>
            </a:r>
            <a:r>
              <a:rPr lang="en-US" sz="2994" dirty="0" err="1">
                <a:solidFill>
                  <a:srgbClr val="000000"/>
                </a:solidFill>
                <a:latin typeface="Montserrat Bold"/>
              </a:rPr>
              <a:t>nuage</a:t>
            </a:r>
            <a:r>
              <a:rPr lang="en-US" sz="2994" dirty="0">
                <a:solidFill>
                  <a:srgbClr val="000000"/>
                </a:solidFill>
                <a:latin typeface="Montserrat Bold"/>
              </a:rPr>
              <a:t> qui </a:t>
            </a:r>
            <a:r>
              <a:rPr lang="en-US" sz="2994" dirty="0" err="1">
                <a:solidFill>
                  <a:srgbClr val="000000"/>
                </a:solidFill>
                <a:latin typeface="Montserrat Bold"/>
              </a:rPr>
              <a:t>prend</a:t>
            </a:r>
            <a:r>
              <a:rPr lang="en-US" sz="2994" dirty="0">
                <a:solidFill>
                  <a:srgbClr val="000000"/>
                </a:solidFill>
                <a:latin typeface="Montserrat Bold"/>
              </a:rPr>
              <a:t> </a:t>
            </a:r>
            <a:r>
              <a:rPr lang="en-US" sz="2994" dirty="0" err="1">
                <a:solidFill>
                  <a:srgbClr val="000000"/>
                </a:solidFill>
                <a:latin typeface="Montserrat Bold"/>
              </a:rPr>
              <a:t>en</a:t>
            </a:r>
            <a:r>
              <a:rPr lang="en-US" sz="2994" dirty="0">
                <a:solidFill>
                  <a:srgbClr val="000000"/>
                </a:solidFill>
                <a:latin typeface="Montserrat Bold"/>
              </a:rPr>
              <a:t> charge la reconnaissance de </a:t>
            </a:r>
            <a:r>
              <a:rPr lang="en-US" sz="2994" dirty="0" err="1">
                <a:solidFill>
                  <a:srgbClr val="000000"/>
                </a:solidFill>
                <a:latin typeface="Montserrat Bold"/>
              </a:rPr>
              <a:t>caractères</a:t>
            </a:r>
            <a:r>
              <a:rPr lang="en-US" sz="2994" dirty="0">
                <a:solidFill>
                  <a:srgbClr val="000000"/>
                </a:solidFill>
                <a:latin typeface="Montserrat Bold"/>
              </a:rPr>
              <a:t> pour </a:t>
            </a:r>
            <a:r>
              <a:rPr lang="en-US" sz="2994" dirty="0" err="1">
                <a:solidFill>
                  <a:srgbClr val="000000"/>
                </a:solidFill>
                <a:latin typeface="Montserrat Bold"/>
              </a:rPr>
              <a:t>permettre</a:t>
            </a:r>
            <a:r>
              <a:rPr lang="en-US" sz="2994" dirty="0">
                <a:solidFill>
                  <a:srgbClr val="000000"/>
                </a:solidFill>
                <a:latin typeface="Montserrat Bold"/>
              </a:rPr>
              <a:t> </a:t>
            </a:r>
            <a:r>
              <a:rPr lang="en-US" sz="2994" dirty="0" err="1">
                <a:solidFill>
                  <a:srgbClr val="000000"/>
                </a:solidFill>
                <a:latin typeface="Montserrat Bold"/>
              </a:rPr>
              <a:t>une</a:t>
            </a:r>
            <a:r>
              <a:rPr lang="en-US" sz="2994" dirty="0">
                <a:solidFill>
                  <a:srgbClr val="000000"/>
                </a:solidFill>
                <a:latin typeface="Montserrat Bold"/>
              </a:rPr>
              <a:t> recherche full-text dans les documents </a:t>
            </a:r>
            <a:r>
              <a:rPr lang="en-US" sz="2994" dirty="0" err="1">
                <a:solidFill>
                  <a:srgbClr val="000000"/>
                </a:solidFill>
                <a:latin typeface="Montserrat Bold"/>
              </a:rPr>
              <a:t>numérisés</a:t>
            </a:r>
            <a:r>
              <a:rPr lang="en-US" sz="2994" dirty="0">
                <a:solidFill>
                  <a:srgbClr val="000000"/>
                </a:solidFill>
                <a:latin typeface="Montserrat Bold"/>
              </a:rPr>
              <a:t>.</a:t>
            </a:r>
          </a:p>
          <a:p>
            <a:pPr algn="just">
              <a:lnSpc>
                <a:spcPts val="4521"/>
              </a:lnSpc>
            </a:pPr>
            <a:endParaRPr lang="en-US" sz="2994" dirty="0">
              <a:solidFill>
                <a:srgbClr val="000000"/>
              </a:solidFill>
              <a:latin typeface="Montserrat 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2248744" y="2563053"/>
            <a:ext cx="5352038" cy="5160894"/>
          </a:xfrm>
          <a:prstGeom prst="rect">
            <a:avLst/>
          </a:prstGeom>
        </p:spPr>
      </p:pic>
      <p:sp>
        <p:nvSpPr>
          <p:cNvPr id="3" name="TextBox 3"/>
          <p:cNvSpPr txBox="1"/>
          <p:nvPr/>
        </p:nvSpPr>
        <p:spPr>
          <a:xfrm>
            <a:off x="1028700" y="4171950"/>
            <a:ext cx="9088705" cy="1943100"/>
          </a:xfrm>
          <a:prstGeom prst="rect">
            <a:avLst/>
          </a:prstGeom>
        </p:spPr>
        <p:txBody>
          <a:bodyPr lIns="0" tIns="0" rIns="0" bIns="0" rtlCol="0" anchor="t">
            <a:spAutoFit/>
          </a:bodyPr>
          <a:lstStyle/>
          <a:p>
            <a:pPr>
              <a:lnSpc>
                <a:spcPts val="7680"/>
              </a:lnSpc>
            </a:pPr>
            <a:r>
              <a:rPr lang="en-US" sz="6400">
                <a:solidFill>
                  <a:srgbClr val="000000"/>
                </a:solidFill>
                <a:latin typeface="Montserrat Semi-Bold Bold"/>
              </a:rPr>
              <a:t>Les meilleurs outils OCR</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EFEFE"/>
        </a:solidFill>
        <a:effectLst/>
      </p:bgPr>
    </p:bg>
    <p:spTree>
      <p:nvGrpSpPr>
        <p:cNvPr id="1" name=""/>
        <p:cNvGrpSpPr/>
        <p:nvPr/>
      </p:nvGrpSpPr>
      <p:grpSpPr>
        <a:xfrm>
          <a:off x="0" y="0"/>
          <a:ext cx="0" cy="0"/>
          <a:chOff x="0" y="0"/>
          <a:chExt cx="0" cy="0"/>
        </a:xfrm>
      </p:grpSpPr>
      <p:sp>
        <p:nvSpPr>
          <p:cNvPr id="2" name="TextBox 2"/>
          <p:cNvSpPr txBox="1"/>
          <p:nvPr/>
        </p:nvSpPr>
        <p:spPr>
          <a:xfrm>
            <a:off x="683415" y="548239"/>
            <a:ext cx="16921169" cy="9121367"/>
          </a:xfrm>
          <a:prstGeom prst="rect">
            <a:avLst/>
          </a:prstGeom>
        </p:spPr>
        <p:txBody>
          <a:bodyPr lIns="0" tIns="0" rIns="0" bIns="0" rtlCol="0" anchor="t">
            <a:spAutoFit/>
          </a:bodyPr>
          <a:lstStyle/>
          <a:p>
            <a:pPr algn="just">
              <a:lnSpc>
                <a:spcPts val="4521"/>
              </a:lnSpc>
            </a:pPr>
            <a:r>
              <a:rPr lang="en-US" sz="2994">
                <a:solidFill>
                  <a:srgbClr val="000000"/>
                </a:solidFill>
                <a:latin typeface="Montserrat Bold"/>
              </a:rPr>
              <a:t>Pour notre application de reconnaissance de factures, Azure Computer Vision et Azure Form Recognizer sont des options solides en termes de fiabilité, de sécurité et de performance. Les deux offrent des algorithmes de reconnaissance de caractères de haute qualité et peuvent gérer efficacement les images et les documents PDF.</a:t>
            </a:r>
          </a:p>
          <a:p>
            <a:pPr algn="just">
              <a:lnSpc>
                <a:spcPts val="4521"/>
              </a:lnSpc>
            </a:pPr>
            <a:endParaRPr lang="en-US" sz="2994">
              <a:solidFill>
                <a:srgbClr val="000000"/>
              </a:solidFill>
              <a:latin typeface="Montserrat Bold"/>
            </a:endParaRPr>
          </a:p>
          <a:p>
            <a:pPr algn="just">
              <a:lnSpc>
                <a:spcPts val="4521"/>
              </a:lnSpc>
            </a:pPr>
            <a:r>
              <a:rPr lang="en-US" sz="2994">
                <a:solidFill>
                  <a:srgbClr val="000000"/>
                </a:solidFill>
                <a:latin typeface="Montserrat Bold"/>
              </a:rPr>
              <a:t>Azure Form Recognizer peut être particulièrement utile pour notre application, car il est conçu spécifiquement pour la reconnaissance de formulaires et offre des fonctionnalités telles que la reconnaissance de modèles pour faciliter la classification et la comptabilisation des factures.</a:t>
            </a:r>
          </a:p>
          <a:p>
            <a:pPr algn="just">
              <a:lnSpc>
                <a:spcPts val="4521"/>
              </a:lnSpc>
            </a:pPr>
            <a:endParaRPr lang="en-US" sz="2994">
              <a:solidFill>
                <a:srgbClr val="000000"/>
              </a:solidFill>
              <a:latin typeface="Montserrat Bold"/>
            </a:endParaRPr>
          </a:p>
          <a:p>
            <a:pPr algn="just">
              <a:lnSpc>
                <a:spcPts val="4521"/>
              </a:lnSpc>
            </a:pPr>
            <a:r>
              <a:rPr lang="en-US" sz="2994">
                <a:solidFill>
                  <a:srgbClr val="000000"/>
                </a:solidFill>
                <a:latin typeface="Montserrat Bold"/>
              </a:rPr>
              <a:t>Azure Computer Vision est un outil généraliste qui peut être utilisé pour la reconnaissance de caractères dans une variété de contextes, y compris la reconnaissance de factures. Il utilise des algorithmes de reconnaissance de caractères basés sur l'apprentissage automatique pour améliorer la reconnaissance de caractères et peut gérer des volumes importants de données en temps réel.</a:t>
            </a:r>
          </a:p>
          <a:p>
            <a:pPr algn="just">
              <a:lnSpc>
                <a:spcPts val="4521"/>
              </a:lnSpc>
            </a:pPr>
            <a:endParaRPr lang="en-US" sz="2994">
              <a:solidFill>
                <a:srgbClr val="000000"/>
              </a:solidFill>
              <a:latin typeface="Montserrat 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EFEFE"/>
        </a:solidFill>
        <a:effectLst/>
      </p:bgPr>
    </p:bg>
    <p:spTree>
      <p:nvGrpSpPr>
        <p:cNvPr id="1" name=""/>
        <p:cNvGrpSpPr/>
        <p:nvPr/>
      </p:nvGrpSpPr>
      <p:grpSpPr>
        <a:xfrm>
          <a:off x="0" y="0"/>
          <a:ext cx="0" cy="0"/>
          <a:chOff x="0" y="0"/>
          <a:chExt cx="0" cy="0"/>
        </a:xfrm>
      </p:grpSpPr>
      <p:sp>
        <p:nvSpPr>
          <p:cNvPr id="2" name="TextBox 2"/>
          <p:cNvSpPr txBox="1"/>
          <p:nvPr/>
        </p:nvSpPr>
        <p:spPr>
          <a:xfrm>
            <a:off x="683415" y="548239"/>
            <a:ext cx="16921169" cy="3977867"/>
          </a:xfrm>
          <a:prstGeom prst="rect">
            <a:avLst/>
          </a:prstGeom>
        </p:spPr>
        <p:txBody>
          <a:bodyPr lIns="0" tIns="0" rIns="0" bIns="0" rtlCol="0" anchor="t">
            <a:spAutoFit/>
          </a:bodyPr>
          <a:lstStyle/>
          <a:p>
            <a:pPr algn="just">
              <a:lnSpc>
                <a:spcPts val="4521"/>
              </a:lnSpc>
            </a:pPr>
            <a:r>
              <a:rPr lang="en-US" sz="2994">
                <a:solidFill>
                  <a:srgbClr val="000000"/>
                </a:solidFill>
                <a:latin typeface="Montserrat Bold"/>
              </a:rPr>
              <a:t>Mais il est recommandé de tester les outils pour voir lequel répond le mieux à vos besoins en termes de fiabilité, de sécurité et de performance.</a:t>
            </a:r>
          </a:p>
          <a:p>
            <a:pPr algn="just">
              <a:lnSpc>
                <a:spcPts val="4521"/>
              </a:lnSpc>
            </a:pPr>
            <a:endParaRPr lang="en-US" sz="2994">
              <a:solidFill>
                <a:srgbClr val="000000"/>
              </a:solidFill>
              <a:latin typeface="Montserrat Bold"/>
            </a:endParaRPr>
          </a:p>
          <a:p>
            <a:pPr algn="just">
              <a:lnSpc>
                <a:spcPts val="4521"/>
              </a:lnSpc>
            </a:pPr>
            <a:r>
              <a:rPr lang="en-US" sz="2994">
                <a:solidFill>
                  <a:srgbClr val="000000"/>
                </a:solidFill>
                <a:latin typeface="Montserrat Bold"/>
              </a:rPr>
              <a:t>Enfin, il est important de veiller à la sécurité des données sensibles telles que les factures de dépenses. Azure offre des fonctionnalités de sécurité telles que l'authentification et l'autorisation pour garantir la protection de vos données et respecter les réglementations appropriées.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586</TotalTime>
  <Words>550</Words>
  <Application>Microsoft Office PowerPoint</Application>
  <PresentationFormat>Personnalisé</PresentationFormat>
  <Paragraphs>27</Paragraphs>
  <Slides>9</Slides>
  <Notes>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9</vt:i4>
      </vt:variant>
    </vt:vector>
  </HeadingPairs>
  <TitlesOfParts>
    <vt:vector size="14" baseType="lpstr">
      <vt:lpstr>Calibri</vt:lpstr>
      <vt:lpstr>Arial</vt:lpstr>
      <vt:lpstr>Montserrat Bold</vt:lpstr>
      <vt:lpstr>Montserrat Semi-Bold Bold</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Orange Dark Simple Digital  Technology in the Life of Consumers Technology Presentation</dc:title>
  <cp:lastModifiedBy>wedamossab</cp:lastModifiedBy>
  <cp:revision>2</cp:revision>
  <dcterms:created xsi:type="dcterms:W3CDTF">2006-08-16T00:00:00Z</dcterms:created>
  <dcterms:modified xsi:type="dcterms:W3CDTF">2023-02-16T22:12:25Z</dcterms:modified>
  <dc:identifier>DAFaNl4VFVI</dc:identifier>
</cp:coreProperties>
</file>

<file path=docProps/thumbnail.jpeg>
</file>